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313" r:id="rId2"/>
    <p:sldId id="339" r:id="rId3"/>
    <p:sldId id="340" r:id="rId4"/>
    <p:sldId id="346" r:id="rId5"/>
    <p:sldId id="348" r:id="rId6"/>
    <p:sldId id="379" r:id="rId7"/>
    <p:sldId id="372" r:id="rId8"/>
    <p:sldId id="377" r:id="rId9"/>
    <p:sldId id="376" r:id="rId10"/>
    <p:sldId id="356" r:id="rId11"/>
    <p:sldId id="373" r:id="rId12"/>
    <p:sldId id="374" r:id="rId13"/>
    <p:sldId id="370" r:id="rId14"/>
    <p:sldId id="378" r:id="rId15"/>
  </p:sldIdLst>
  <p:sldSz cx="12192000" cy="6858000"/>
  <p:notesSz cx="6858000" cy="9144000"/>
  <p:embeddedFontLst>
    <p:embeddedFont>
      <p:font typeface="Tw Cen MT" pitchFamily="34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Wingdings 3" pitchFamily="18" charset="2"/>
      <p:regular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6" roundtripDataSignature="AMtx7mg3gFt7sT4uTcw9Us/1nkOkhOUrF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80" autoAdjust="0"/>
  </p:normalViewPr>
  <p:slideViewPr>
    <p:cSldViewPr>
      <p:cViewPr>
        <p:scale>
          <a:sx n="60" d="100"/>
          <a:sy n="60" d="100"/>
        </p:scale>
        <p:origin x="-108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6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66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6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0914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43;p4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38915" name="Google Shape;144;p4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1_Cabeçalho da Seção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19"/>
          <p:cNvPicPr preferRelativeResize="0"/>
          <p:nvPr/>
        </p:nvPicPr>
        <p:blipFill rotWithShape="1">
          <a:blip r:embed="rId2">
            <a:alphaModFix/>
          </a:blip>
          <a:srcRect t="6933" r="6933"/>
          <a:stretch/>
        </p:blipFill>
        <p:spPr>
          <a:xfrm>
            <a:off x="0" y="-7"/>
            <a:ext cx="12192000" cy="68580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819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f"/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3472" y="861422"/>
            <a:ext cx="1382864" cy="147919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/>
          <p:nvPr/>
        </p:nvSpPr>
        <p:spPr>
          <a:xfrm>
            <a:off x="5087349" y="1124744"/>
            <a:ext cx="65121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[ALESSANDRA GOMES BRANDÃO]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af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Jornalista, especialista em Divulgação Científica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af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f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Mestre em 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Meio Ambiente. </a:t>
            </a:r>
            <a:r>
              <a:rPr lang="af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Doutora 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 </a:t>
            </a:r>
            <a:r>
              <a:rPr lang="af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História e Filosofia das Ciências</a:t>
            </a:r>
            <a:r>
              <a:rPr lang="af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Professora do Programa de Pós-Graduação em Ecologia e Conservação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3"/>
          <p:cNvSpPr txBox="1"/>
          <p:nvPr/>
        </p:nvSpPr>
        <p:spPr>
          <a:xfrm>
            <a:off x="5375081" y="661367"/>
            <a:ext cx="53207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EQUIPE DO PROJETO</a:t>
            </a: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695400" y="2584447"/>
            <a:ext cx="3104524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Coordenadora </a:t>
            </a:r>
            <a:r>
              <a:rPr lang="af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Projeto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 txBox="1"/>
          <p:nvPr/>
        </p:nvSpPr>
        <p:spPr>
          <a:xfrm>
            <a:off x="5087349" y="2408002"/>
            <a:ext cx="651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[MÁRCIA ELISABETH DEMENSTSHUK]</a:t>
            </a:r>
            <a:r>
              <a:rPr lang="af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Mestre em Jornalismo pelo Programa de Pós-Graduação em Jornalismo da Universidade Federal da Paraíba. 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5087349" y="3577914"/>
            <a:ext cx="651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[ROSTAND ALBUQUERQUE MELO]</a:t>
            </a:r>
            <a:r>
              <a:rPr lang="af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af" sz="1800" b="1">
                <a:latin typeface="Calibri"/>
                <a:ea typeface="Calibri"/>
                <a:cs typeface="Calibri"/>
                <a:sym typeface="Calibri"/>
              </a:rPr>
              <a:t>Doutor em Ciências Sociais pela Universidade Federal de Campina Grande. Professor do Curso de Jornalismo na Universidade Estadual da Paraíba - UEPB. </a:t>
            </a:r>
            <a:endParaRPr sz="18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5087349" y="4733114"/>
            <a:ext cx="651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[ZULMIRA NÓBREGA PIVA DE CARVALHO]</a:t>
            </a:r>
            <a:r>
              <a:rPr lang="af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Doutora em Cultura e Sociedade pela Universidade Federal da Bahia. Coordenadora do Programa de Pós-Graduação em Jornalismo  da UFPB.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5087349" y="5888327"/>
            <a:ext cx="65121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af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[FERNANDO FIRMINO DA SILVA]</a:t>
            </a:r>
            <a:r>
              <a:rPr lang="af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Doutor em Comunicação e Cultura Contemporâneas pela Universidade Federal da Bahia. Professor do Programa de Pós-Graduação em Jornalismo na UFPB. 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913" y="3030025"/>
            <a:ext cx="3132925" cy="11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696" cy="6952892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696" cy="695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ex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80622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718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ex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880622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89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Espaço Reservado para Texto 2"/>
          <p:cNvSpPr txBox="1">
            <a:spLocks/>
          </p:cNvSpPr>
          <p:nvPr/>
        </p:nvSpPr>
        <p:spPr bwMode="auto">
          <a:xfrm>
            <a:off x="719667" y="1268413"/>
            <a:ext cx="10945284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indent="-88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000">
              <a:latin typeface="Tw Cen M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014538"/>
            <a:ext cx="4048125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742334" cy="720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9662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Espaço Reservado para Texto 2"/>
          <p:cNvSpPr txBox="1">
            <a:spLocks/>
          </p:cNvSpPr>
          <p:nvPr/>
        </p:nvSpPr>
        <p:spPr bwMode="auto">
          <a:xfrm>
            <a:off x="719667" y="1268413"/>
            <a:ext cx="10945284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indent="-88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000">
              <a:latin typeface="Tw Cen MT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56" y="0"/>
            <a:ext cx="12749390" cy="713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ssandra Brandão\Downloads\slide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17" y="-26988"/>
            <a:ext cx="1236345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CaixaDeTexto 1"/>
          <p:cNvSpPr txBox="1">
            <a:spLocks noChangeArrowheads="1"/>
          </p:cNvSpPr>
          <p:nvPr/>
        </p:nvSpPr>
        <p:spPr bwMode="auto">
          <a:xfrm>
            <a:off x="814918" y="548680"/>
            <a:ext cx="9313333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endParaRPr lang="pt-BR" sz="2000" b="1" dirty="0"/>
          </a:p>
          <a:p>
            <a:pPr algn="ctr"/>
            <a:r>
              <a:rPr lang="pt-BR" sz="4000" b="1" dirty="0">
                <a:solidFill>
                  <a:srgbClr val="F86308"/>
                </a:solidFill>
              </a:rPr>
              <a:t>PELDCOM: </a:t>
            </a:r>
          </a:p>
          <a:p>
            <a:pPr algn="ctr"/>
            <a:r>
              <a:rPr lang="pt-BR" sz="3600" b="1" dirty="0">
                <a:solidFill>
                  <a:srgbClr val="F86308"/>
                </a:solidFill>
              </a:rPr>
              <a:t>A </a:t>
            </a:r>
            <a:r>
              <a:rPr lang="pt-BR" sz="3600" b="1" dirty="0" smtClean="0">
                <a:solidFill>
                  <a:srgbClr val="F86308"/>
                </a:solidFill>
              </a:rPr>
              <a:t>experiência de um projeto de comunicação pública da ciência em um programa de biodiversidade</a:t>
            </a:r>
          </a:p>
          <a:p>
            <a:pPr algn="ctr"/>
            <a:endParaRPr lang="pt-BR" sz="4000" b="1" dirty="0">
              <a:solidFill>
                <a:srgbClr val="F86308"/>
              </a:solidFill>
            </a:endParaRPr>
          </a:p>
          <a:p>
            <a:r>
              <a:rPr lang="pt-BR" sz="2000" dirty="0"/>
              <a:t> </a:t>
            </a:r>
          </a:p>
          <a:p>
            <a:r>
              <a:rPr lang="pt-BR" sz="2000" b="1" dirty="0" err="1" smtClean="0"/>
              <a:t>Profa.Dra</a:t>
            </a:r>
            <a:r>
              <a:rPr lang="pt-BR" sz="2000" b="1" dirty="0" smtClean="0"/>
              <a:t>. Alessandra </a:t>
            </a:r>
            <a:r>
              <a:rPr lang="pt-BR" sz="2000" b="1" dirty="0"/>
              <a:t>Gomes Brandão</a:t>
            </a:r>
          </a:p>
          <a:p>
            <a:r>
              <a:rPr lang="pt-BR" sz="2000" dirty="0" smtClean="0"/>
              <a:t>Prof. Dr. </a:t>
            </a:r>
            <a:r>
              <a:rPr lang="pt-BR" sz="2000" dirty="0" err="1" smtClean="0"/>
              <a:t>Rostand</a:t>
            </a:r>
            <a:r>
              <a:rPr lang="pt-BR" sz="2000" dirty="0" smtClean="0"/>
              <a:t> </a:t>
            </a:r>
            <a:r>
              <a:rPr lang="pt-BR" sz="2000" dirty="0"/>
              <a:t>de Albuquerque Melo </a:t>
            </a:r>
          </a:p>
          <a:p>
            <a:r>
              <a:rPr lang="pt-BR" sz="2000" dirty="0" smtClean="0"/>
              <a:t>Prof. Dr</a:t>
            </a:r>
            <a:r>
              <a:rPr lang="pt-BR" sz="2000" dirty="0"/>
              <a:t>.</a:t>
            </a:r>
            <a:r>
              <a:rPr lang="pt-BR" sz="2000" dirty="0" smtClean="0"/>
              <a:t> Fernando </a:t>
            </a:r>
            <a:r>
              <a:rPr lang="pt-BR" sz="2000" dirty="0"/>
              <a:t>Firmino da Silva</a:t>
            </a:r>
          </a:p>
          <a:p>
            <a:r>
              <a:rPr lang="pt-BR" sz="2000" b="1" dirty="0" smtClean="0"/>
              <a:t>Profa. </a:t>
            </a:r>
            <a:r>
              <a:rPr lang="pt-BR" sz="2000" b="1" dirty="0" err="1" smtClean="0"/>
              <a:t>Ms</a:t>
            </a:r>
            <a:r>
              <a:rPr lang="pt-BR" sz="2000" b="1" dirty="0" smtClean="0"/>
              <a:t>. Karla </a:t>
            </a:r>
            <a:r>
              <a:rPr lang="pt-BR" sz="2000" b="1" dirty="0"/>
              <a:t>Kátia Mousinho Gualberto</a:t>
            </a:r>
          </a:p>
          <a:p>
            <a:r>
              <a:rPr lang="pt-BR" sz="2000" dirty="0" err="1" smtClean="0"/>
              <a:t>Ms</a:t>
            </a:r>
            <a:r>
              <a:rPr lang="pt-BR" sz="2000" dirty="0" smtClean="0"/>
              <a:t>. Márcia </a:t>
            </a:r>
            <a:r>
              <a:rPr lang="pt-BR" sz="2000" dirty="0"/>
              <a:t>Elizabeth </a:t>
            </a:r>
            <a:r>
              <a:rPr lang="pt-BR" sz="2000" dirty="0" err="1" smtClean="0"/>
              <a:t>Dementshuk</a:t>
            </a:r>
            <a:endParaRPr lang="pt-BR" sz="2000" dirty="0" smtClean="0"/>
          </a:p>
          <a:p>
            <a:r>
              <a:rPr lang="pt-BR" sz="2000" dirty="0" smtClean="0"/>
              <a:t>Alexandre Liberato de Siqueira e Silva</a:t>
            </a:r>
            <a:endParaRPr lang="pt-BR" sz="2000" dirty="0"/>
          </a:p>
          <a:p>
            <a:pPr algn="ctr"/>
            <a:endParaRPr lang="pt-BR" sz="2000" b="1" dirty="0"/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18420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Espaço Reservado para Texto 2"/>
          <p:cNvSpPr txBox="1">
            <a:spLocks/>
          </p:cNvSpPr>
          <p:nvPr/>
        </p:nvSpPr>
        <p:spPr bwMode="auto">
          <a:xfrm>
            <a:off x="719666" y="1125538"/>
            <a:ext cx="11280989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r>
              <a:rPr lang="pt-BR" sz="2000" b="1" dirty="0" smtClean="0"/>
              <a:t>Chamada CNPq/MCTI/CONFAP-</a:t>
            </a:r>
            <a:r>
              <a:rPr lang="pt-BR" sz="2000" b="1" dirty="0" err="1" smtClean="0"/>
              <a:t>FAPs</a:t>
            </a:r>
            <a:r>
              <a:rPr lang="pt-BR" sz="2000" b="1" dirty="0" smtClean="0"/>
              <a:t>/PELD Nº 21/2020 –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r>
              <a:rPr lang="pt-BR" sz="2000" b="1" dirty="0" smtClean="0"/>
              <a:t> Programa de Pesquisa Ecológica de Longa Duração – PELD</a:t>
            </a:r>
          </a:p>
          <a:p>
            <a:pPr algn="ctr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000" b="1" dirty="0" smtClean="0">
              <a:latin typeface="Tw Cen MT" pitchFamily="34" charset="0"/>
            </a:endParaRPr>
          </a:p>
          <a:p>
            <a:pPr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r>
              <a:rPr lang="pt-BR" sz="2000" b="1" dirty="0" smtClean="0"/>
              <a:t>1.2.2 - Apoiar o desenvolvimento de um (01) projeto de comunicação pública da ciência para o Programa PELD, articulado com a rede de sítios de pesquisa PELD </a:t>
            </a:r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pt-BR" sz="2000" dirty="0" smtClean="0">
                <a:latin typeface="Arial" pitchFamily="34" charset="0"/>
                <a:cs typeface="Arial" pitchFamily="34" charset="0"/>
              </a:rPr>
              <a:t>a)</a:t>
            </a:r>
            <a:r>
              <a:rPr lang="pt-BR" sz="2000" dirty="0" smtClean="0"/>
              <a:t>Ampliação e potencialização da divulgação científica produzida pelos sítios PELD para um público mais amplo, de modo a influenciar a tomada de decisão na gestão ambiental e fortalecer o engajamento da sociedade na conservação ambiental e da biodiversidade... </a:t>
            </a:r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pt-BR" sz="2000" dirty="0" smtClean="0"/>
              <a:t>b)</a:t>
            </a:r>
            <a:r>
              <a:rPr lang="pt-BR" sz="2000" b="1" dirty="0" smtClean="0"/>
              <a:t> Reconhecimento do direito à informação, da cidadania, da cultura científica e da troca de saberes e valorização da percepção pública da ciência e da compreensão das relações entre ciência, tecnologia, sociedade e ambiente</a:t>
            </a:r>
            <a:r>
              <a:rPr lang="pt-BR" sz="2000" dirty="0" smtClean="0"/>
              <a:t>; </a:t>
            </a:r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pt-BR" sz="2000" dirty="0" smtClean="0"/>
              <a:t>c) Valorização de metodologias e perspectivas participativas e cooperativas de comunicação pública da ciência, em diálogo com os pesquisadores dos sítios PELD e os diferentes públicos envolvidos e em consonância com as diretrizes da Chamada PELD; </a:t>
            </a:r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defRPr/>
            </a:pPr>
            <a:r>
              <a:rPr lang="pt-BR" sz="2000" dirty="0" smtClean="0"/>
              <a:t>d) Promoção da integração e articulação de coordenadores de sítios e pesquisadores do PELD na proposta do projeto de comunicação pública da ciência para o Programa</a:t>
            </a:r>
            <a:r>
              <a:rPr lang="pt-BR" sz="1600" dirty="0" smtClean="0"/>
              <a:t>. </a:t>
            </a:r>
            <a:endParaRPr lang="pt-BR" sz="1600" b="1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200" b="1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200" b="1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200" b="1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200" b="1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000" dirty="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19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CaixaDeTexto 1"/>
          <p:cNvSpPr txBox="1">
            <a:spLocks noChangeArrowheads="1"/>
          </p:cNvSpPr>
          <p:nvPr/>
        </p:nvSpPr>
        <p:spPr bwMode="auto">
          <a:xfrm>
            <a:off x="1200152" y="620714"/>
            <a:ext cx="9645649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sz="2800" b="1"/>
              <a:t>PRÍNCIPIOS DO PELDCOM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40318" y="1384315"/>
            <a:ext cx="10511367" cy="47089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>
              <a:buFontTx/>
              <a:buAutoNum type="alphaLcParenBoth"/>
              <a:defRPr/>
            </a:pPr>
            <a:r>
              <a:rPr lang="pt-BR" sz="2000" dirty="0"/>
              <a:t>Busca por estratégias capazes de chamar para o diálogo diferentes públicos;</a:t>
            </a:r>
          </a:p>
          <a:p>
            <a:pPr marL="457200" indent="-457200">
              <a:buFontTx/>
              <a:buAutoNum type="alphaLcParenBoth"/>
              <a:defRPr/>
            </a:pPr>
            <a:endParaRPr lang="pt-BR" sz="2000" dirty="0"/>
          </a:p>
          <a:p>
            <a:pPr marL="457200" indent="-457200">
              <a:buFontTx/>
              <a:buAutoNum type="alphaLcParenBoth"/>
              <a:defRPr/>
            </a:pPr>
            <a:r>
              <a:rPr lang="pt-BR" sz="2000" dirty="0"/>
              <a:t>Respeito ao direito à informação e à apropriação social do conhecimento; </a:t>
            </a:r>
          </a:p>
          <a:p>
            <a:pPr marL="457200" indent="-457200">
              <a:buFontTx/>
              <a:buAutoNum type="alphaLcParenBoth"/>
              <a:defRPr/>
            </a:pPr>
            <a:endParaRPr lang="pt-BR" sz="2000" dirty="0"/>
          </a:p>
          <a:p>
            <a:pPr marL="457200" indent="-457200">
              <a:buFontTx/>
              <a:buAutoNum type="alphaLcParenBoth"/>
              <a:defRPr/>
            </a:pPr>
            <a:r>
              <a:rPr lang="pt-BR" sz="2000" dirty="0"/>
              <a:t>Atenção à complexa relação entre ciência, tecnologia, sociedade e ambiente (CTSA), evitando reforçar visões distorcidas da ciência; </a:t>
            </a:r>
          </a:p>
          <a:p>
            <a:pPr marL="457200" indent="-457200">
              <a:buFontTx/>
              <a:buAutoNum type="alphaLcParenBoth"/>
              <a:defRPr/>
            </a:pPr>
            <a:endParaRPr lang="pt-BR" sz="2000" dirty="0"/>
          </a:p>
          <a:p>
            <a:pPr marL="457200" indent="-457200">
              <a:buFontTx/>
              <a:buAutoNum type="alphaLcParenBoth"/>
              <a:defRPr/>
            </a:pPr>
            <a:r>
              <a:rPr lang="pt-BR" sz="2000" b="1" dirty="0"/>
              <a:t>Atenção aos modelos de comunicação adequados à cada atividade proposta;</a:t>
            </a:r>
          </a:p>
          <a:p>
            <a:pPr marL="457200" indent="-457200">
              <a:buFontTx/>
              <a:buAutoNum type="alphaLcParenBoth"/>
              <a:defRPr/>
            </a:pPr>
            <a:endParaRPr lang="pt-BR" sz="2000" dirty="0"/>
          </a:p>
          <a:p>
            <a:pPr marL="457200" indent="-457200">
              <a:buFontTx/>
              <a:buAutoNum type="alphaLcParenBoth"/>
              <a:defRPr/>
            </a:pPr>
            <a:r>
              <a:rPr lang="pt-BR" sz="2000" dirty="0"/>
              <a:t>Foco na capacidade de atender a todos os sítios, por meio de uma proposta de comunicação digital (rede); </a:t>
            </a:r>
          </a:p>
          <a:p>
            <a:pPr marL="457200" indent="-457200">
              <a:buFontTx/>
              <a:buAutoNum type="alphaLcParenBoth"/>
              <a:defRPr/>
            </a:pPr>
            <a:endParaRPr lang="pt-BR" sz="2000" dirty="0"/>
          </a:p>
          <a:p>
            <a:pPr marL="457200" indent="-457200">
              <a:buFontTx/>
              <a:buAutoNum type="alphaLcParenBoth"/>
              <a:defRPr/>
            </a:pPr>
            <a:r>
              <a:rPr lang="pt-BR" sz="2000" dirty="0"/>
              <a:t>Equilíbrio entre atividades realizadas pelo PELDCOM  e as equipe de cada sítio PELD, por meio de capacitações e orientações em CPC</a:t>
            </a:r>
          </a:p>
          <a:p>
            <a:pPr>
              <a:defRPr/>
            </a:pPr>
            <a:r>
              <a:rPr lang="pt-BR" sz="2000" dirty="0"/>
              <a:t>	</a:t>
            </a:r>
            <a:endParaRPr lang="pt-BR" sz="2000" b="1" dirty="0"/>
          </a:p>
        </p:txBody>
      </p:sp>
    </p:spTree>
    <p:extLst>
      <p:ext uri="{BB962C8B-B14F-4D97-AF65-F5344CB8AC3E}">
        <p14:creationId xmlns:p14="http://schemas.microsoft.com/office/powerpoint/2010/main" val="296496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Espaço Reservado para Texto 2"/>
          <p:cNvSpPr txBox="1">
            <a:spLocks/>
          </p:cNvSpPr>
          <p:nvPr/>
        </p:nvSpPr>
        <p:spPr bwMode="auto">
          <a:xfrm>
            <a:off x="719667" y="1125538"/>
            <a:ext cx="10945284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pt-BR" sz="3200" b="1" dirty="0" smtClean="0">
                <a:latin typeface="Arial" pitchFamily="34" charset="0"/>
                <a:cs typeface="Arial" pitchFamily="34" charset="0"/>
                <a:sym typeface="Calibri" pitchFamily="34" charset="0"/>
              </a:rPr>
              <a:t> </a:t>
            </a:r>
            <a:r>
              <a:rPr lang="pt-BR" sz="3200" b="1" dirty="0">
                <a:latin typeface="Arial" pitchFamily="34" charset="0"/>
                <a:cs typeface="Arial" pitchFamily="34" charset="0"/>
                <a:sym typeface="Calibri" pitchFamily="34" charset="0"/>
              </a:rPr>
              <a:t>As diferentes estratégias propostas</a:t>
            </a:r>
          </a:p>
          <a:p>
            <a:pPr algn="ctr">
              <a:defRPr/>
            </a:pPr>
            <a:r>
              <a:rPr lang="pt-BR" sz="2400" b="1" dirty="0" smtClean="0"/>
              <a:t>    </a:t>
            </a:r>
          </a:p>
          <a:p>
            <a:pPr algn="just">
              <a:defRPr/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● Públicos:</a:t>
            </a:r>
          </a:p>
          <a:p>
            <a:pPr marL="457200" indent="-457200" algn="just">
              <a:buFontTx/>
              <a:buAutoNum type="alphaLcParenBoth"/>
              <a:defRPr/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Comunidades no entorno dos sítios;</a:t>
            </a:r>
          </a:p>
          <a:p>
            <a:pPr marL="457200" indent="-457200" algn="just">
              <a:buFontTx/>
              <a:buAutoNum type="alphaLcParenBoth"/>
              <a:defRPr/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Imprensa;</a:t>
            </a:r>
          </a:p>
          <a:p>
            <a:pPr marL="457200" indent="-457200" algn="just">
              <a:buFontTx/>
              <a:buAutoNum type="alphaLcParenBoth"/>
              <a:defRPr/>
            </a:pP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G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estores Ambientais; </a:t>
            </a:r>
          </a:p>
          <a:p>
            <a:pPr algn="just">
              <a:defRPr/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(d) Agências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de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fomento. </a:t>
            </a:r>
          </a:p>
          <a:p>
            <a:pPr algn="just">
              <a:defRPr/>
            </a:pPr>
            <a:endParaRPr lang="pt-BR" sz="2800" dirty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algn="just">
              <a:defRPr/>
            </a:pPr>
            <a:r>
              <a:rPr lang="pt-BR" sz="28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Calibri" pitchFamily="34" charset="0"/>
              </a:rPr>
              <a:t>●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As ações envolvem:</a:t>
            </a:r>
          </a:p>
          <a:p>
            <a:pPr algn="just">
              <a:defRPr/>
            </a:pP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(a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) Rede de Comunicação PELD; </a:t>
            </a:r>
          </a:p>
          <a:p>
            <a:pPr algn="just">
              <a:defRPr/>
            </a:pP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(</a:t>
            </a: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b)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Comunicação Digital;</a:t>
            </a:r>
            <a:endParaRPr lang="pt-BR" sz="2800" dirty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algn="just">
              <a:defRPr/>
            </a:pP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(c)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Compreensão </a:t>
            </a:r>
            <a:r>
              <a:rPr lang="pt-BR" sz="2800" dirty="0">
                <a:latin typeface="Calibri" pitchFamily="34" charset="0"/>
                <a:cs typeface="Calibri" pitchFamily="34" charset="0"/>
                <a:sym typeface="Calibri" pitchFamily="34" charset="0"/>
              </a:rPr>
              <a:t>Pública da </a:t>
            </a:r>
            <a:r>
              <a:rPr lang="pt-BR" sz="2800" dirty="0" smtClean="0">
                <a:latin typeface="Calibri" pitchFamily="34" charset="0"/>
                <a:cs typeface="Calibri" pitchFamily="34" charset="0"/>
                <a:sym typeface="Calibri" pitchFamily="34" charset="0"/>
              </a:rPr>
              <a:t>Ciência.</a:t>
            </a:r>
            <a:endParaRPr lang="pt-BR" sz="2800" dirty="0">
              <a:latin typeface="Calibri" pitchFamily="34" charset="0"/>
              <a:cs typeface="Calibri" pitchFamily="34" charset="0"/>
              <a:sym typeface="Calibri" pitchFamily="34" charset="0"/>
            </a:endParaRPr>
          </a:p>
          <a:p>
            <a:pPr marL="342900" indent="-342900">
              <a:buFontTx/>
              <a:buChar char="-"/>
              <a:defRPr/>
            </a:pPr>
            <a:endParaRPr lang="pt-BR" sz="2400" dirty="0"/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000" dirty="0" smtClean="0">
              <a:latin typeface="Tw Cen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Espaço Reservado para Texto 2"/>
          <p:cNvSpPr txBox="1">
            <a:spLocks/>
          </p:cNvSpPr>
          <p:nvPr/>
        </p:nvSpPr>
        <p:spPr bwMode="auto">
          <a:xfrm>
            <a:off x="719667" y="1268413"/>
            <a:ext cx="10945284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88900" indent="-88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200" b="1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</a:pPr>
            <a:endParaRPr lang="pt-BR" altLang="en-US" sz="240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</a:pPr>
            <a:endParaRPr lang="pt-BR" altLang="en-US" sz="2000">
              <a:latin typeface="Tw Cen MT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684901" cy="9513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984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spaço Reservado para Texto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42334" cy="724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169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C:\Users\Alessandra Brandão\Downloads\slide 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0"/>
            <a:ext cx="12733867" cy="724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Espaço Reservado para Texto 2"/>
          <p:cNvSpPr txBox="1">
            <a:spLocks/>
          </p:cNvSpPr>
          <p:nvPr/>
        </p:nvSpPr>
        <p:spPr bwMode="auto">
          <a:xfrm>
            <a:off x="719667" y="2160240"/>
            <a:ext cx="5232317" cy="4869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90488" indent="-90488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334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indent="0" algn="just">
              <a:defRPr/>
            </a:pPr>
            <a:r>
              <a:rPr lang="pt-BR" sz="2400" b="1" dirty="0" smtClean="0"/>
              <a:t>1.Chamadas </a:t>
            </a:r>
            <a:r>
              <a:rPr lang="pt-BR" sz="2400" b="1" dirty="0" err="1" smtClean="0"/>
              <a:t>PeldCom</a:t>
            </a:r>
            <a:endParaRPr lang="pt-BR" sz="2400" b="1" dirty="0" smtClean="0"/>
          </a:p>
          <a:p>
            <a:pPr marL="0" indent="0" algn="just">
              <a:defRPr/>
            </a:pPr>
            <a:r>
              <a:rPr lang="pt-BR" sz="2400" dirty="0" smtClean="0"/>
              <a:t>a. 07 chamadas anuais</a:t>
            </a:r>
          </a:p>
          <a:p>
            <a:pPr marL="0" indent="0" algn="just">
              <a:defRPr/>
            </a:pPr>
            <a:endParaRPr lang="pt-BR" sz="2400" b="1" dirty="0" smtClean="0"/>
          </a:p>
          <a:p>
            <a:pPr marL="0" indent="0" algn="just">
              <a:defRPr/>
            </a:pPr>
            <a:r>
              <a:rPr lang="pt-BR" sz="2400" b="1" dirty="0" smtClean="0"/>
              <a:t>2. Pauta Espontânea</a:t>
            </a:r>
          </a:p>
          <a:p>
            <a:pPr marL="0" indent="0" algn="just">
              <a:defRPr/>
            </a:pPr>
            <a:r>
              <a:rPr lang="pt-BR" sz="2400" dirty="0" smtClean="0"/>
              <a:t>a. Nas reuniões periódicas</a:t>
            </a:r>
          </a:p>
          <a:p>
            <a:pPr marL="0" indent="0" algn="just">
              <a:defRPr/>
            </a:pPr>
            <a:r>
              <a:rPr lang="pt-BR" sz="2400" dirty="0" smtClean="0"/>
              <a:t>b. Dentro do espaço da rede (ciência no cotidiano) </a:t>
            </a:r>
            <a:endParaRPr lang="pt-BR" sz="2400" dirty="0"/>
          </a:p>
          <a:p>
            <a:pPr marL="0" indent="0" algn="just">
              <a:defRPr/>
            </a:pPr>
            <a:endParaRPr lang="pt-BR" sz="2400" b="1" dirty="0"/>
          </a:p>
          <a:p>
            <a:pPr marL="0" indent="0" algn="just">
              <a:defRPr/>
            </a:pPr>
            <a:r>
              <a:rPr lang="pt-BR" sz="2400" b="1" dirty="0" smtClean="0"/>
              <a:t>3.Produção dos Sítios</a:t>
            </a:r>
          </a:p>
          <a:p>
            <a:pPr marL="457200" indent="-457200" algn="just">
              <a:buFontTx/>
              <a:buAutoNum type="alphaLcPeriod"/>
              <a:defRPr/>
            </a:pPr>
            <a:r>
              <a:rPr lang="pt-BR" sz="2400" dirty="0" smtClean="0"/>
              <a:t>Publicação de artigos</a:t>
            </a:r>
          </a:p>
          <a:p>
            <a:pPr marL="457200" indent="-457200" algn="just">
              <a:buFontTx/>
              <a:buAutoNum type="alphaLcPeriod"/>
              <a:defRPr/>
            </a:pPr>
            <a:r>
              <a:rPr lang="pt-BR" sz="2400" dirty="0" smtClean="0"/>
              <a:t>Eventos da área</a:t>
            </a:r>
          </a:p>
          <a:p>
            <a:pPr marL="0" indent="0" algn="just">
              <a:defRPr/>
            </a:pPr>
            <a:endParaRPr lang="pt-BR" sz="2000" b="1" dirty="0"/>
          </a:p>
          <a:p>
            <a:pPr marL="514350" indent="-514350" algn="just">
              <a:buFontTx/>
              <a:buAutoNum type="arabicPeriod"/>
              <a:defRPr/>
            </a:pPr>
            <a:endParaRPr lang="pt-BR" sz="3200" b="1" dirty="0"/>
          </a:p>
          <a:p>
            <a:pPr marL="514350" indent="-514350" algn="just">
              <a:buFontTx/>
              <a:buAutoNum type="arabicPeriod"/>
              <a:defRPr/>
            </a:pPr>
            <a:endParaRPr lang="pt-BR" sz="3200" b="1" dirty="0"/>
          </a:p>
          <a:p>
            <a:pPr marL="0" indent="0" algn="ctr">
              <a:defRPr/>
            </a:pPr>
            <a:endParaRPr lang="pt-BR" sz="3200" b="1" dirty="0"/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 lvl="1">
              <a:lnSpc>
                <a:spcPct val="90000"/>
              </a:lnSpc>
              <a:buClr>
                <a:schemeClr val="accent1"/>
              </a:buClr>
              <a:buFont typeface="Wingdings 3" pitchFamily="18" charset="2"/>
              <a:buNone/>
              <a:defRPr/>
            </a:pPr>
            <a:endParaRPr lang="pt-BR" sz="2400" dirty="0" smtClean="0">
              <a:latin typeface="Tw Cen MT" pitchFamily="34" charset="0"/>
            </a:endParaRPr>
          </a:p>
          <a:p>
            <a:pPr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SzPct val="100000"/>
              <a:buFont typeface="Tw Cen MT" pitchFamily="34" charset="0"/>
              <a:buChar char=" "/>
              <a:defRPr/>
            </a:pPr>
            <a:endParaRPr lang="pt-BR" sz="2000" dirty="0" smtClean="0">
              <a:latin typeface="Tw Cen MT" pitchFamily="34" charset="0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2"/>
          </p:nvPr>
        </p:nvSpPr>
        <p:spPr>
          <a:xfrm>
            <a:off x="6744072" y="2041649"/>
            <a:ext cx="5328592" cy="4771727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pt-BR" sz="2400" b="1" dirty="0">
                <a:latin typeface="+mn-lt"/>
              </a:rPr>
              <a:t>4</a:t>
            </a:r>
            <a:r>
              <a:rPr lang="pt-BR" sz="2400" b="1" dirty="0" smtClean="0">
                <a:latin typeface="+mj-lt"/>
              </a:rPr>
              <a:t>. Diálogo com a sociedade </a:t>
            </a:r>
          </a:p>
          <a:p>
            <a:pPr indent="-457200" algn="just">
              <a:lnSpc>
                <a:spcPct val="100000"/>
              </a:lnSpc>
              <a:spcBef>
                <a:spcPts val="0"/>
              </a:spcBef>
              <a:buAutoNum type="alphaLcPeriod"/>
              <a:defRPr/>
            </a:pPr>
            <a:r>
              <a:rPr lang="pt-BR" sz="2400" dirty="0" smtClean="0">
                <a:latin typeface="+mj-lt"/>
              </a:rPr>
              <a:t>Públicos no entorno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pt-BR" sz="2400" dirty="0" smtClean="0">
                <a:latin typeface="+mj-lt"/>
              </a:rPr>
              <a:t>c.   Ciência Cidadã</a:t>
            </a:r>
            <a:endParaRPr lang="pt-BR" sz="2400" dirty="0">
              <a:latin typeface="+mj-lt"/>
            </a:endParaRPr>
          </a:p>
          <a:p>
            <a:pPr marL="0" indent="0" algn="just">
              <a:buNone/>
              <a:defRPr/>
            </a:pPr>
            <a:endParaRPr lang="pt-BR" sz="2400" b="1" dirty="0" smtClean="0">
              <a:latin typeface="+mj-lt"/>
            </a:endParaRPr>
          </a:p>
          <a:p>
            <a:pPr marL="0" indent="0" algn="just">
              <a:buNone/>
              <a:defRPr/>
            </a:pPr>
            <a:r>
              <a:rPr lang="pt-BR" sz="2400" b="1" dirty="0" smtClean="0">
                <a:latin typeface="+mj-lt"/>
              </a:rPr>
              <a:t>5. Atendimento </a:t>
            </a:r>
            <a:r>
              <a:rPr lang="pt-BR" sz="2400" b="1" dirty="0">
                <a:latin typeface="+mj-lt"/>
              </a:rPr>
              <a:t>individual</a:t>
            </a:r>
          </a:p>
          <a:p>
            <a:pPr indent="-457200" algn="just">
              <a:buAutoNum type="alphaLcPeriod"/>
              <a:defRPr/>
            </a:pPr>
            <a:r>
              <a:rPr lang="pt-BR" sz="2400" dirty="0" smtClean="0">
                <a:latin typeface="+mj-lt"/>
              </a:rPr>
              <a:t>Orientação </a:t>
            </a:r>
            <a:r>
              <a:rPr lang="pt-BR" sz="2400" dirty="0">
                <a:latin typeface="+mj-lt"/>
              </a:rPr>
              <a:t>sobre planos de </a:t>
            </a:r>
            <a:r>
              <a:rPr lang="pt-BR" sz="2400" dirty="0" smtClean="0">
                <a:latin typeface="+mj-lt"/>
              </a:rPr>
              <a:t>comunicação</a:t>
            </a:r>
          </a:p>
          <a:p>
            <a:pPr marL="0" indent="0" algn="just">
              <a:buNone/>
              <a:defRPr/>
            </a:pPr>
            <a:r>
              <a:rPr lang="pt-BR" sz="2400" b="1" dirty="0" smtClean="0">
                <a:latin typeface="+mj-lt"/>
              </a:rPr>
              <a:t>6. Sugestões </a:t>
            </a:r>
            <a:r>
              <a:rPr lang="pt-BR" sz="2400" b="1" dirty="0">
                <a:latin typeface="+mj-lt"/>
              </a:rPr>
              <a:t>dos sítios</a:t>
            </a:r>
          </a:p>
          <a:p>
            <a:pPr marL="0" indent="0" algn="just">
              <a:buNone/>
              <a:defRPr/>
            </a:pPr>
            <a:r>
              <a:rPr lang="pt-BR" sz="2400" b="1" dirty="0" smtClean="0">
                <a:latin typeface="+mj-lt"/>
              </a:rPr>
              <a:t>a</a:t>
            </a:r>
            <a:r>
              <a:rPr lang="pt-BR" sz="2400" b="1" dirty="0">
                <a:latin typeface="+mj-lt"/>
              </a:rPr>
              <a:t>. </a:t>
            </a:r>
            <a:r>
              <a:rPr lang="pt-BR" sz="2400" dirty="0">
                <a:latin typeface="+mj-lt"/>
              </a:rPr>
              <a:t>Proposta dos pesquisadores</a:t>
            </a:r>
            <a:endParaRPr lang="pt-BR" sz="2400" b="1" dirty="0">
              <a:latin typeface="+mj-lt"/>
            </a:endParaRPr>
          </a:p>
          <a:p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3143672" y="1196752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smtClean="0"/>
              <a:t>       LINHAS DE TRABALHO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19146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Google Shape;146;p4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75520" y="404664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 </a:t>
            </a:r>
            <a:r>
              <a:rPr lang="pt-BR" sz="3200" b="1" dirty="0" smtClean="0"/>
              <a:t>PRODUTOS PELDCOM</a:t>
            </a:r>
            <a:endParaRPr lang="pt-BR" sz="3200" b="1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49926"/>
            <a:ext cx="3384376" cy="1902783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860" y="1395732"/>
            <a:ext cx="2520280" cy="484669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335" y="3724208"/>
            <a:ext cx="2495393" cy="249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354713"/>
            <a:ext cx="3816424" cy="1998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316" y="3911292"/>
            <a:ext cx="1872208" cy="234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53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14232</TotalTime>
  <Words>587</Words>
  <Application>Microsoft Office PowerPoint</Application>
  <PresentationFormat>Personalizar</PresentationFormat>
  <Paragraphs>113</Paragraphs>
  <Slides>14</Slides>
  <Notes>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19" baseType="lpstr">
      <vt:lpstr>Arial</vt:lpstr>
      <vt:lpstr>Tw Cen MT</vt:lpstr>
      <vt:lpstr>Calibri</vt:lpstr>
      <vt:lpstr>Wingdings 3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cesar</dc:creator>
  <cp:lastModifiedBy>Alessandra Gomes Brandao</cp:lastModifiedBy>
  <cp:revision>155</cp:revision>
  <dcterms:created xsi:type="dcterms:W3CDTF">2021-03-02T17:12:33Z</dcterms:created>
  <dcterms:modified xsi:type="dcterms:W3CDTF">2023-07-09T02:16:58Z</dcterms:modified>
</cp:coreProperties>
</file>